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5"/>
  </p:notes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F32441-E2E8-7644-BED9-28F0541D7F19}" v="14" dt="2023-11-09T19:19:38.8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4082"/>
  </p:normalViewPr>
  <p:slideViewPr>
    <p:cSldViewPr snapToGrid="0">
      <p:cViewPr varScale="1">
        <p:scale>
          <a:sx n="107" d="100"/>
          <a:sy n="107" d="100"/>
        </p:scale>
        <p:origin x="1280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e Appelgren" userId="ab17956b-edd1-4429-a6dc-99e970a1ebaa" providerId="ADAL" clId="{02F32441-E2E8-7644-BED9-28F0541D7F19}"/>
    <pc:docChg chg="custSel modSld">
      <pc:chgData name="Caroline Appelgren" userId="ab17956b-edd1-4429-a6dc-99e970a1ebaa" providerId="ADAL" clId="{02F32441-E2E8-7644-BED9-28F0541D7F19}" dt="2023-11-10T08:31:06.475" v="213" actId="20577"/>
      <pc:docMkLst>
        <pc:docMk/>
      </pc:docMkLst>
      <pc:sldChg chg="modSp mod">
        <pc:chgData name="Caroline Appelgren" userId="ab17956b-edd1-4429-a6dc-99e970a1ebaa" providerId="ADAL" clId="{02F32441-E2E8-7644-BED9-28F0541D7F19}" dt="2023-11-10T08:31:06.475" v="213" actId="20577"/>
        <pc:sldMkLst>
          <pc:docMk/>
          <pc:sldMk cId="1338631511" sldId="258"/>
        </pc:sldMkLst>
        <pc:spChg chg="mod">
          <ac:chgData name="Caroline Appelgren" userId="ab17956b-edd1-4429-a6dc-99e970a1ebaa" providerId="ADAL" clId="{02F32441-E2E8-7644-BED9-28F0541D7F19}" dt="2023-11-10T08:31:06.475" v="213" actId="20577"/>
          <ac:spMkLst>
            <pc:docMk/>
            <pc:sldMk cId="1338631511" sldId="258"/>
            <ac:spMk id="3" creationId="{FA991035-E595-5AD9-CE1E-61A5E6A096AB}"/>
          </ac:spMkLst>
        </pc:spChg>
      </pc:sldChg>
      <pc:sldChg chg="modSp mod">
        <pc:chgData name="Caroline Appelgren" userId="ab17956b-edd1-4429-a6dc-99e970a1ebaa" providerId="ADAL" clId="{02F32441-E2E8-7644-BED9-28F0541D7F19}" dt="2023-11-10T08:24:28.493" v="130" actId="20577"/>
        <pc:sldMkLst>
          <pc:docMk/>
          <pc:sldMk cId="3703160517" sldId="261"/>
        </pc:sldMkLst>
        <pc:spChg chg="mod">
          <ac:chgData name="Caroline Appelgren" userId="ab17956b-edd1-4429-a6dc-99e970a1ebaa" providerId="ADAL" clId="{02F32441-E2E8-7644-BED9-28F0541D7F19}" dt="2023-11-10T08:24:28.493" v="130" actId="20577"/>
          <ac:spMkLst>
            <pc:docMk/>
            <pc:sldMk cId="3703160517" sldId="261"/>
            <ac:spMk id="3" creationId="{4E03AB1C-71A6-0F72-70C3-0A1057BA8A01}"/>
          </ac:spMkLst>
        </pc:spChg>
      </pc:sldChg>
      <pc:sldChg chg="modSp mod">
        <pc:chgData name="Caroline Appelgren" userId="ab17956b-edd1-4429-a6dc-99e970a1ebaa" providerId="ADAL" clId="{02F32441-E2E8-7644-BED9-28F0541D7F19}" dt="2023-11-10T08:21:47.227" v="122" actId="20577"/>
        <pc:sldMkLst>
          <pc:docMk/>
          <pc:sldMk cId="4268143069" sldId="262"/>
        </pc:sldMkLst>
        <pc:spChg chg="mod">
          <ac:chgData name="Caroline Appelgren" userId="ab17956b-edd1-4429-a6dc-99e970a1ebaa" providerId="ADAL" clId="{02F32441-E2E8-7644-BED9-28F0541D7F19}" dt="2023-11-10T08:20:31.294" v="40" actId="20577"/>
          <ac:spMkLst>
            <pc:docMk/>
            <pc:sldMk cId="4268143069" sldId="262"/>
            <ac:spMk id="2" creationId="{2E129B2B-0A80-C19E-4301-92781829A75E}"/>
          </ac:spMkLst>
        </pc:spChg>
        <pc:spChg chg="mod">
          <ac:chgData name="Caroline Appelgren" userId="ab17956b-edd1-4429-a6dc-99e970a1ebaa" providerId="ADAL" clId="{02F32441-E2E8-7644-BED9-28F0541D7F19}" dt="2023-11-10T08:21:47.227" v="122" actId="20577"/>
          <ac:spMkLst>
            <pc:docMk/>
            <pc:sldMk cId="4268143069" sldId="262"/>
            <ac:spMk id="3" creationId="{5360BBE0-2986-ED88-6DB9-DEB71BC97E0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7804F-7CC0-3B4A-AB7E-31E0266CD93E}" type="datetimeFigureOut">
              <a:rPr lang="sv-SE" smtClean="0"/>
              <a:t>2023-11-10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E5825-D456-C84F-91E9-4510B8FEF7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8566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KA – frågor om kursen t.ex. kursuppgifter, bedömning o.s.v.</a:t>
            </a:r>
          </a:p>
          <a:p>
            <a:r>
              <a:rPr lang="sv-SE" dirty="0"/>
              <a:t>Madde – frågor om placering</a:t>
            </a:r>
          </a:p>
          <a:p>
            <a:r>
              <a:rPr lang="sv-SE" dirty="0"/>
              <a:t>Bettan – vid problem med Lisam o.s.v.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E5825-D456-C84F-91E9-4510B8FEF749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288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Endast bedömd i det ämne du blir behörig. </a:t>
            </a:r>
          </a:p>
          <a:p>
            <a:r>
              <a:rPr lang="sv-SE" dirty="0"/>
              <a:t>Att göra under VFU – </a:t>
            </a:r>
            <a:r>
              <a:rPr lang="sv-SE"/>
              <a:t>se studiehandledning.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E5825-D456-C84F-91E9-4510B8FEF749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3154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E5825-D456-C84F-91E9-4510B8FEF749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2574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E5825-D456-C84F-91E9-4510B8FEF749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8374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Disponering av tid – undervisning, auskultationer, planering, kursuppgifter o.s.v.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E5825-D456-C84F-91E9-4510B8FEF749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6289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Kursansvariga och examinator sätter betyg, ej handledare.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E5825-D456-C84F-91E9-4510B8FEF749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0984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Läroplanen kap. 1 – 2 och ämne.</a:t>
            </a:r>
          </a:p>
          <a:p>
            <a:r>
              <a:rPr lang="sv-SE" dirty="0"/>
              <a:t>Reflektion kring didaktisk design.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E5825-D456-C84F-91E9-4510B8FEF749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7531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Dokumentera din VFU på valfritt sätt – förberedelse inför seminariet.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E5825-D456-C84F-91E9-4510B8FEF749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2149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Fusk och plagiat </a:t>
            </a:r>
          </a:p>
          <a:p>
            <a:r>
              <a:rPr lang="sv-SE" dirty="0"/>
              <a:t>Formalia se studiehandledningen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E5825-D456-C84F-91E9-4510B8FEF749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0803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Helt betyg – allt måste vara godkänt.</a:t>
            </a:r>
          </a:p>
          <a:p>
            <a:r>
              <a:rPr lang="sv-SE" dirty="0"/>
              <a:t>VG – TDL och TSL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E5825-D456-C84F-91E9-4510B8FEF749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1509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11/10/23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11/10/23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11/10/23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11/10/23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11/10/23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11/10/23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11/10/23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11/10/23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11/10/23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11/10/23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11/10/23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11/10/23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AF0903-507E-AA27-FCB8-A0B4E2894C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Avslutande VFU</a:t>
            </a:r>
            <a:br>
              <a:rPr lang="sv-SE" dirty="0"/>
            </a:br>
            <a:r>
              <a:rPr lang="sv-SE" dirty="0"/>
              <a:t>Utlandsstudenter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4093C80-8731-A32D-A65E-023E8BE465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4352543"/>
            <a:ext cx="6801612" cy="2183723"/>
          </a:xfrm>
        </p:spPr>
        <p:txBody>
          <a:bodyPr>
            <a:normAutofit/>
          </a:bodyPr>
          <a:lstStyle/>
          <a:p>
            <a:r>
              <a:rPr lang="sv-SE" dirty="0"/>
              <a:t>VT24</a:t>
            </a:r>
          </a:p>
          <a:p>
            <a:r>
              <a:rPr lang="sv-SE" dirty="0"/>
              <a:t>9AVFU3 (GY)</a:t>
            </a:r>
          </a:p>
          <a:p>
            <a:r>
              <a:rPr lang="sv-SE" dirty="0"/>
              <a:t>9AVFU6 (7-9, tvåämnes)</a:t>
            </a:r>
          </a:p>
          <a:p>
            <a:r>
              <a:rPr lang="sv-SE" dirty="0"/>
              <a:t>9AVFU6 (7-9, treämnes)</a:t>
            </a:r>
          </a:p>
        </p:txBody>
      </p:sp>
    </p:spTree>
    <p:extLst>
      <p:ext uri="{BB962C8B-B14F-4D97-AF65-F5344CB8AC3E}">
        <p14:creationId xmlns:p14="http://schemas.microsoft.com/office/powerpoint/2010/main" val="820016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3733E3-09CC-E444-E1A6-D2B4C9A82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77755"/>
            <a:ext cx="7729728" cy="1188720"/>
          </a:xfrm>
        </p:spPr>
        <p:txBody>
          <a:bodyPr/>
          <a:lstStyle/>
          <a:p>
            <a:r>
              <a:rPr lang="sv-SE" dirty="0" err="1"/>
              <a:t>Vfu</a:t>
            </a:r>
            <a:r>
              <a:rPr lang="sv-SE" dirty="0"/>
              <a:t>-seminarium (OBL2) och skriftlig inlämningsuppgift (SRE2)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E75D1DB-A816-3CAF-9BA6-95016C9ED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/>
              <a:t>Håll dig uppdaterad på TimeEdit.</a:t>
            </a:r>
          </a:p>
          <a:p>
            <a:r>
              <a:rPr lang="sv-SE" dirty="0"/>
              <a:t>Anmälan krävs för omexaminationstillfällena. </a:t>
            </a:r>
          </a:p>
          <a:p>
            <a:r>
              <a:rPr lang="sv-SE" dirty="0"/>
              <a:t>Diskussion utifrån auskultationer och VFU:n i stort  – t.ex. hur har det gått? Vad har du fått syn på när du observerat undervisning? </a:t>
            </a:r>
          </a:p>
          <a:p>
            <a:r>
              <a:rPr lang="sv-SE" dirty="0"/>
              <a:t>Diskussion utifrån ledarskap i klassrummet – t.ex. positiva aspekter, utvecklingsområden och pedagogiska dilemman?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Att ta med: auskultationsanteckningar och annan dokumentation över din VFU samt ett utkast av SRE2.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OBL2: 11/4 kl. 15:15-17:00 (och två omexaminationstillfällen). </a:t>
            </a:r>
          </a:p>
        </p:txBody>
      </p:sp>
    </p:spTree>
    <p:extLst>
      <p:ext uri="{BB962C8B-B14F-4D97-AF65-F5344CB8AC3E}">
        <p14:creationId xmlns:p14="http://schemas.microsoft.com/office/powerpoint/2010/main" val="4182038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9178550-92A9-C1B8-4E54-D2D2F712D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244" y="1338453"/>
            <a:ext cx="8779512" cy="41810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v-SE" sz="1600" dirty="0">
                <a:solidFill>
                  <a:srgbClr val="404040"/>
                </a:solidFill>
              </a:rPr>
              <a:t>Att utveckla förmågan att iaktta, beskriva och reflektera över undervisning.</a:t>
            </a:r>
          </a:p>
          <a:p>
            <a:pPr>
              <a:lnSpc>
                <a:spcPct val="90000"/>
              </a:lnSpc>
            </a:pPr>
            <a:r>
              <a:rPr lang="sv-SE" sz="1600" dirty="0">
                <a:solidFill>
                  <a:srgbClr val="404040"/>
                </a:solidFill>
              </a:rPr>
              <a:t>Att utveckla förmågan att utveckla och använda ett yrkesspråk.</a:t>
            </a:r>
          </a:p>
          <a:p>
            <a:pPr>
              <a:lnSpc>
                <a:spcPct val="90000"/>
              </a:lnSpc>
            </a:pPr>
            <a:r>
              <a:rPr lang="sv-SE" sz="1600" dirty="0">
                <a:solidFill>
                  <a:srgbClr val="404040"/>
                </a:solidFill>
              </a:rPr>
              <a:t>Knyta ihop teori och praktik. </a:t>
            </a:r>
          </a:p>
          <a:p>
            <a:pPr>
              <a:lnSpc>
                <a:spcPct val="90000"/>
              </a:lnSpc>
            </a:pPr>
            <a:r>
              <a:rPr lang="sv-SE" sz="1600" dirty="0">
                <a:solidFill>
                  <a:srgbClr val="404040"/>
                </a:solidFill>
              </a:rPr>
              <a:t>Fördjupad förståelse för din egen praktik och dig som lärare. </a:t>
            </a:r>
          </a:p>
          <a:p>
            <a:pPr>
              <a:lnSpc>
                <a:spcPct val="90000"/>
              </a:lnSpc>
            </a:pPr>
            <a:endParaRPr lang="sv-SE" sz="1600" dirty="0">
              <a:solidFill>
                <a:srgbClr val="404040"/>
              </a:solidFill>
            </a:endParaRPr>
          </a:p>
          <a:p>
            <a:pPr>
              <a:lnSpc>
                <a:spcPct val="90000"/>
              </a:lnSpc>
            </a:pPr>
            <a:r>
              <a:rPr lang="sv-SE" sz="1600" dirty="0">
                <a:solidFill>
                  <a:srgbClr val="404040"/>
                </a:solidFill>
              </a:rPr>
              <a:t>Filma dig när du undervisar en hel lektion och där flera olika moment ingår och kommunikation mellan dig och dina elever. </a:t>
            </a:r>
          </a:p>
          <a:p>
            <a:pPr>
              <a:lnSpc>
                <a:spcPct val="90000"/>
              </a:lnSpc>
            </a:pPr>
            <a:r>
              <a:rPr lang="sv-SE" sz="1600" dirty="0">
                <a:solidFill>
                  <a:srgbClr val="404040"/>
                </a:solidFill>
              </a:rPr>
              <a:t>Observera och utvärdera din undervisning. Använd kunskaperna du erhållit i UK 7 om systematisk utvärdering. </a:t>
            </a:r>
          </a:p>
          <a:p>
            <a:pPr>
              <a:lnSpc>
                <a:spcPct val="90000"/>
              </a:lnSpc>
            </a:pPr>
            <a:r>
              <a:rPr lang="sv-SE" sz="1600" dirty="0">
                <a:solidFill>
                  <a:srgbClr val="404040"/>
                </a:solidFill>
              </a:rPr>
              <a:t>Analysen utgår från känneteckenstabellen (kursmål 3, 6 och 9) – styrkor, utvecklingsområden och utmaningar. Skriftlig analys (se studiehandledningen). </a:t>
            </a:r>
          </a:p>
          <a:p>
            <a:pPr>
              <a:lnSpc>
                <a:spcPct val="90000"/>
              </a:lnSpc>
            </a:pPr>
            <a:r>
              <a:rPr lang="sv-SE" sz="1600" dirty="0">
                <a:solidFill>
                  <a:srgbClr val="404040"/>
                </a:solidFill>
              </a:rPr>
              <a:t>Välj ut!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v-SE" sz="1600" dirty="0">
                <a:solidFill>
                  <a:srgbClr val="404040"/>
                </a:solidFill>
              </a:rPr>
              <a:t>Inlämning via Lisam (ej film) 19/4 (och två omexaminationstillfällen). </a:t>
            </a:r>
          </a:p>
        </p:txBody>
      </p:sp>
    </p:spTree>
    <p:extLst>
      <p:ext uri="{BB962C8B-B14F-4D97-AF65-F5344CB8AC3E}">
        <p14:creationId xmlns:p14="http://schemas.microsoft.com/office/powerpoint/2010/main" val="2194213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E305C8-EE02-E3CB-6050-70C8C1AD7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5894832" cy="1188720"/>
          </a:xfrm>
        </p:spPr>
        <p:txBody>
          <a:bodyPr>
            <a:normAutofit/>
          </a:bodyPr>
          <a:lstStyle/>
          <a:p>
            <a:r>
              <a:rPr lang="sv-SE"/>
              <a:t>Provkoder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C72158E-C447-F48C-4C54-3D13813DE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43" y="2325189"/>
            <a:ext cx="6183345" cy="41931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OBL2	Obligatoriskt seminarium		D	0hp</a:t>
            </a:r>
          </a:p>
          <a:p>
            <a:pPr marL="0" indent="0">
              <a:buNone/>
            </a:pPr>
            <a:r>
              <a:rPr lang="sv-SE" dirty="0"/>
              <a:t>SRE2	Skriftlig inlämningsuppgift		U-G	</a:t>
            </a:r>
            <a:r>
              <a:rPr lang="sv-SE" dirty="0" err="1"/>
              <a:t>Ihp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9AVFU3 och 8</a:t>
            </a:r>
          </a:p>
          <a:p>
            <a:pPr marL="0" indent="0">
              <a:buNone/>
            </a:pPr>
            <a:r>
              <a:rPr lang="sv-SE" dirty="0"/>
              <a:t>TDL1	Tillämpade didaktiska lärarförmågor	U-VG	7hp</a:t>
            </a:r>
          </a:p>
          <a:p>
            <a:pPr marL="0" indent="0">
              <a:buNone/>
            </a:pPr>
            <a:r>
              <a:rPr lang="sv-SE" dirty="0"/>
              <a:t>TSL1 	Tillämpade sociala lärarförmågor	U-VG	5,5hp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9AVFU6</a:t>
            </a:r>
          </a:p>
          <a:p>
            <a:pPr marL="0" indent="0">
              <a:buNone/>
            </a:pPr>
            <a:r>
              <a:rPr lang="sv-SE" dirty="0"/>
              <a:t> TDL1	Tillämpade didaktiska lärarförmågor	U-VG	2hp</a:t>
            </a:r>
          </a:p>
          <a:p>
            <a:pPr marL="0" indent="0">
              <a:buNone/>
            </a:pPr>
            <a:r>
              <a:rPr lang="sv-SE" dirty="0"/>
              <a:t>TSL1 	Tillämpade sociala lärarförmågor	U-VG	3hp 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9398A9-0D0D-4901-BDDF-B3D93CECA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6706" y="964692"/>
            <a:ext cx="3986784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1FEC3B-E514-4E21-B2CB-7903A73569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1298" y="1128683"/>
            <a:ext cx="3657600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Bock">
            <a:extLst>
              <a:ext uri="{FF2B5EF4-FFF2-40B4-BE49-F238E27FC236}">
                <a16:creationId xmlns:a16="http://schemas.microsoft.com/office/drawing/2014/main" id="{96427EF4-BBCF-3CB6-1FF3-7A806260C5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15890" y="1768763"/>
            <a:ext cx="3328416" cy="332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276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07D3AE-4690-D3F1-24A4-D73F30AC4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Övrigt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A284034-A6CA-C26B-4071-7CA42E54B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4219956"/>
          </a:xfrm>
        </p:spPr>
        <p:txBody>
          <a:bodyPr>
            <a:normAutofit lnSpcReduction="10000"/>
          </a:bodyPr>
          <a:lstStyle/>
          <a:p>
            <a:r>
              <a:rPr lang="sv-SE" dirty="0"/>
              <a:t>Utdrag belastningsregistret.</a:t>
            </a:r>
          </a:p>
          <a:p>
            <a:r>
              <a:rPr lang="sv-SE" dirty="0"/>
              <a:t>Kursansvariga mejlar ut information och dokument till handledare (även för VFU utomlands).</a:t>
            </a:r>
          </a:p>
          <a:p>
            <a:r>
              <a:rPr lang="sv-SE" dirty="0"/>
              <a:t>Om du blir sjuk – kontakta kursansvariga och handledare. Ta igen frånvaro (inkl. vikariat). </a:t>
            </a:r>
          </a:p>
          <a:p>
            <a:r>
              <a:rPr lang="sv-SE" dirty="0"/>
              <a:t>Informera kursansvariga om vilket ämne du blivit placerad i. </a:t>
            </a:r>
          </a:p>
          <a:p>
            <a:r>
              <a:rPr lang="sv-SE" dirty="0"/>
              <a:t>Se VFU-hemsidan och VFU-guiden.</a:t>
            </a:r>
          </a:p>
          <a:p>
            <a:r>
              <a:rPr lang="sv-SE" dirty="0"/>
              <a:t>Ha koll på Lisam och Valwebb.</a:t>
            </a:r>
          </a:p>
          <a:p>
            <a:r>
              <a:rPr lang="sv-SE" dirty="0"/>
              <a:t>Kontakta din handledare – förväntningar, schema, tider, omdömesformulär o.s.v. (överenskommelse) </a:t>
            </a:r>
          </a:p>
          <a:p>
            <a:r>
              <a:rPr lang="sv-SE" dirty="0"/>
              <a:t>Kontakta kursansvariga vid problem som inte kan lösas på plats eller tillsammans med handledaren. </a:t>
            </a:r>
          </a:p>
        </p:txBody>
      </p:sp>
    </p:spTree>
    <p:extLst>
      <p:ext uri="{BB962C8B-B14F-4D97-AF65-F5344CB8AC3E}">
        <p14:creationId xmlns:p14="http://schemas.microsoft.com/office/powerpoint/2010/main" val="3263200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7E7AFA-183A-9338-9CBF-284126343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37675"/>
            <a:ext cx="7729728" cy="1188720"/>
          </a:xfrm>
        </p:spPr>
        <p:txBody>
          <a:bodyPr/>
          <a:lstStyle/>
          <a:p>
            <a:r>
              <a:rPr lang="sv-SE" dirty="0"/>
              <a:t>Medverkande i kursen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A991035-E595-5AD9-CE1E-61A5E6A09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220033"/>
            <a:ext cx="7729728" cy="31019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sz="2000" dirty="0"/>
              <a:t>Camilla Sandström Prytz			kursansvarig, examinator</a:t>
            </a:r>
          </a:p>
          <a:p>
            <a:pPr marL="0" indent="0">
              <a:buNone/>
            </a:pPr>
            <a:r>
              <a:rPr lang="sv-SE" sz="2000" b="1" dirty="0"/>
              <a:t>Caroline Appelgren </a:t>
            </a:r>
            <a:r>
              <a:rPr lang="sv-SE" sz="2000" dirty="0"/>
              <a:t>			kursansvarig</a:t>
            </a:r>
          </a:p>
          <a:p>
            <a:pPr marL="0" indent="0">
              <a:buNone/>
            </a:pPr>
            <a:r>
              <a:rPr lang="sv-SE" sz="2000" dirty="0"/>
              <a:t>Åsa Howchin Wallén 			professionsmentor</a:t>
            </a:r>
          </a:p>
          <a:p>
            <a:pPr marL="0" indent="0">
              <a:buNone/>
            </a:pPr>
            <a:r>
              <a:rPr lang="sv-SE" sz="2000" dirty="0"/>
              <a:t>Madelene Liljegren			VFU-koordinator</a:t>
            </a:r>
          </a:p>
          <a:p>
            <a:pPr marL="0" indent="0">
              <a:buNone/>
            </a:pPr>
            <a:r>
              <a:rPr lang="sv-SE" sz="2000" dirty="0"/>
              <a:t>Elisabeth Augustsson			kursadministratör </a:t>
            </a:r>
          </a:p>
          <a:p>
            <a:endParaRPr lang="sv-SE" sz="2000" dirty="0"/>
          </a:p>
          <a:p>
            <a:pPr marL="0" indent="0">
              <a:buNone/>
            </a:pPr>
            <a:r>
              <a:rPr lang="sv-SE" sz="2000" dirty="0"/>
              <a:t>I första hand tar ni kontakt med Caroline när det gäller frågor kring kursen.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38631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A40E9B-63FA-07B9-C3D6-FCE6544B6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5639" y="402989"/>
            <a:ext cx="7729728" cy="1188720"/>
          </a:xfrm>
        </p:spPr>
        <p:txBody>
          <a:bodyPr/>
          <a:lstStyle/>
          <a:p>
            <a:r>
              <a:rPr lang="sv-SE" dirty="0"/>
              <a:t>Lärandemål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066D9B5-7195-997E-9A7E-85EB67AC5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828800"/>
            <a:ext cx="7729728" cy="4741817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rgbClr val="1C1C19"/>
                </a:solidFill>
                <a:effectLst/>
                <a:latin typeface="Georgia" panose="02040502050405020303" pitchFamily="18" charset="0"/>
              </a:rPr>
              <a:t>ta ett helhetsansvar för att, i enlighet med styrdokument, didaktiska teorier och modeller, genomföra hela undervisningsprocessen (planera, genomföra och utvärdera) </a:t>
            </a:r>
            <a:endParaRPr lang="sv-SE" sz="1800" dirty="0">
              <a:solidFill>
                <a:srgbClr val="1C1C19"/>
              </a:solidFill>
              <a:effectLst/>
              <a:latin typeface="ArialM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rgbClr val="1C1C19"/>
                </a:solidFill>
                <a:effectLst/>
                <a:latin typeface="Georgia" panose="02040502050405020303" pitchFamily="18" charset="0"/>
              </a:rPr>
              <a:t>kunna variera undervisningens arbetsformer och metoder, inklusive digitala resurser, utifrån didaktiska överväganden och med hänsyn till elevers olika erfarenheter, kunskaper och behov </a:t>
            </a:r>
            <a:endParaRPr lang="sv-SE" sz="1800" dirty="0">
              <a:solidFill>
                <a:srgbClr val="1C1C19"/>
              </a:solidFill>
              <a:effectLst/>
              <a:latin typeface="ArialM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rgbClr val="1C1C19"/>
                </a:solidFill>
                <a:effectLst/>
                <a:latin typeface="Georgia" panose="02040502050405020303" pitchFamily="18" charset="0"/>
              </a:rPr>
              <a:t>identifiera och hantera elevers olika förutsättningar och behov </a:t>
            </a:r>
            <a:endParaRPr lang="sv-SE" sz="1800" dirty="0">
              <a:solidFill>
                <a:srgbClr val="1C1C19"/>
              </a:solidFill>
              <a:effectLst/>
              <a:latin typeface="ArialM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rgbClr val="1C1C19"/>
                </a:solidFill>
                <a:effectLst/>
                <a:latin typeface="Georgia" panose="02040502050405020303" pitchFamily="18" charset="0"/>
              </a:rPr>
              <a:t>ta ett helhetsansvar för att genomföra bedömningsprocesser (bedöma, dokumentera och kommunicera) av elevers lärande </a:t>
            </a:r>
            <a:endParaRPr lang="sv-SE" sz="1800" dirty="0">
              <a:solidFill>
                <a:srgbClr val="1C1C19"/>
              </a:solidFill>
              <a:effectLst/>
              <a:latin typeface="ArialM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rgbClr val="1C1C19"/>
                </a:solidFill>
                <a:effectLst/>
                <a:latin typeface="Georgia" panose="02040502050405020303" pitchFamily="18" charset="0"/>
              </a:rPr>
              <a:t>anpassa sitt ledarskap till den pedagogiska verksamheten </a:t>
            </a:r>
            <a:r>
              <a:rPr lang="sv-SE" sz="1800" dirty="0">
                <a:solidFill>
                  <a:srgbClr val="1C1C19"/>
                </a:solidFill>
                <a:effectLst/>
                <a:latin typeface="ArialMT"/>
              </a:rPr>
              <a:t>•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rgbClr val="1C1C19"/>
                </a:solidFill>
                <a:effectLst/>
                <a:latin typeface="Georgia" panose="02040502050405020303" pitchFamily="18" charset="0"/>
              </a:rPr>
              <a:t>samverka, med ett professionellt förhållningssätt, med olika aktörer inom och utanför skolverksamheten </a:t>
            </a:r>
            <a:endParaRPr lang="sv-SE" sz="1800" dirty="0">
              <a:solidFill>
                <a:srgbClr val="1C1C19"/>
              </a:solidFill>
              <a:effectLst/>
              <a:latin typeface="ArialM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rgbClr val="1C1C19"/>
                </a:solidFill>
                <a:effectLst/>
                <a:latin typeface="Georgia" panose="02040502050405020303" pitchFamily="18" charset="0"/>
              </a:rPr>
              <a:t>visa förmåga till självreflektion, delta i kollegiala samtal samt ta till sig konstruktiv kritik och därigenom utvecklas mot en professionell yrkesroll </a:t>
            </a:r>
            <a:endParaRPr lang="sv-SE" sz="1800" dirty="0">
              <a:solidFill>
                <a:srgbClr val="1C1C19"/>
              </a:solidFill>
              <a:effectLst/>
              <a:latin typeface="ArialM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rgbClr val="1C1C19"/>
                </a:solidFill>
                <a:effectLst/>
                <a:latin typeface="Georgia" panose="02040502050405020303" pitchFamily="18" charset="0"/>
              </a:rPr>
              <a:t>visa ett professionellt ansvarstagande i sin yrkesroll </a:t>
            </a:r>
            <a:endParaRPr lang="sv-SE" sz="1800" dirty="0">
              <a:solidFill>
                <a:srgbClr val="1C1C19"/>
              </a:solidFill>
              <a:effectLst/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2305338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85EE467-D3F9-ED0B-6D93-5946E7BF4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29115"/>
            <a:ext cx="7729728" cy="1188720"/>
          </a:xfrm>
        </p:spPr>
        <p:txBody>
          <a:bodyPr/>
          <a:lstStyle/>
          <a:p>
            <a:r>
              <a:rPr lang="sv-SE" dirty="0"/>
              <a:t>Detta gäller för VFU utomlands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E03AB1C-71A6-0F72-70C3-0A1057BA8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050868"/>
            <a:ext cx="7729728" cy="4578531"/>
          </a:xfrm>
        </p:spPr>
        <p:txBody>
          <a:bodyPr>
            <a:normAutofit fontScale="85000" lnSpcReduction="20000"/>
          </a:bodyPr>
          <a:lstStyle/>
          <a:p>
            <a:r>
              <a:rPr lang="sv-SE" dirty="0"/>
              <a:t>Öva kursmålen – dessa prövas och examineras i Sverige (undantag för studenter i svenska/skandinaviska skolor). Sätt dig in i detta omdömesformulär redan nu.</a:t>
            </a:r>
          </a:p>
          <a:p>
            <a:r>
              <a:rPr lang="sv-SE" dirty="0"/>
              <a:t>Skarpt läge – 5 veckor i Sverige istället för 9. </a:t>
            </a:r>
          </a:p>
          <a:p>
            <a:r>
              <a:rPr lang="sv-SE" dirty="0"/>
              <a:t>Ta kontakt med er handledare.</a:t>
            </a:r>
          </a:p>
          <a:p>
            <a:r>
              <a:rPr lang="sv-SE" dirty="0"/>
              <a:t>Återkoppling i mitten av VFU-perioden om hur det går – mejla Caroline och/eller Camilla. </a:t>
            </a:r>
          </a:p>
          <a:p>
            <a:r>
              <a:rPr lang="sv-SE" dirty="0"/>
              <a:t>Observera och bistå handledaren  </a:t>
            </a:r>
          </a:p>
          <a:p>
            <a:r>
              <a:rPr lang="sv-SE" dirty="0"/>
              <a:t>30 – 40h/vecka – heltid varav 15 – 20h ägnas åt undervisning och observationer. Övrig tid avsätts till reflektioner, planering o.s.v.  </a:t>
            </a:r>
            <a:r>
              <a:rPr lang="sv-SE" b="1" dirty="0"/>
              <a:t>OBS! Riktmärke! Anpassa dig efter skolan.</a:t>
            </a:r>
          </a:p>
          <a:p>
            <a:pPr marL="0" indent="0">
              <a:buNone/>
            </a:pPr>
            <a:r>
              <a:rPr lang="sv-SE" dirty="0"/>
              <a:t>	Vecka 1 – 2: observation </a:t>
            </a:r>
          </a:p>
          <a:p>
            <a:pPr marL="0" indent="0">
              <a:buNone/>
            </a:pPr>
            <a:r>
              <a:rPr lang="sv-SE" dirty="0"/>
              <a:t>	Vecka 3 – 4: undervisning </a:t>
            </a:r>
          </a:p>
          <a:p>
            <a:r>
              <a:rPr lang="sv-SE" dirty="0"/>
              <a:t>Träna ledarskap i klassrummet samt utvärdera undervisning och lärande i så stor utsträckning som möjligt. </a:t>
            </a:r>
          </a:p>
          <a:p>
            <a:r>
              <a:rPr lang="sv-SE" dirty="0"/>
              <a:t>Upptäck och var nyfiken –  beakta kulturella skillnader och likheter.</a:t>
            </a:r>
          </a:p>
          <a:p>
            <a:r>
              <a:rPr lang="sv-SE" dirty="0"/>
              <a:t>Ett anpassat omdömesformulär fylles i av handledaren och diskuteras med studenten i slutet av VFU-perioden. </a:t>
            </a:r>
          </a:p>
          <a:p>
            <a:r>
              <a:rPr lang="sv-SE" dirty="0"/>
              <a:t>Portfolio – dokumenterad reflektion. </a:t>
            </a:r>
          </a:p>
        </p:txBody>
      </p:sp>
    </p:spTree>
    <p:extLst>
      <p:ext uri="{BB962C8B-B14F-4D97-AF65-F5344CB8AC3E}">
        <p14:creationId xmlns:p14="http://schemas.microsoft.com/office/powerpoint/2010/main" val="3703160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129B2B-0A80-C19E-4301-92781829A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29115"/>
            <a:ext cx="7729728" cy="1188720"/>
          </a:xfrm>
        </p:spPr>
        <p:txBody>
          <a:bodyPr/>
          <a:lstStyle/>
          <a:p>
            <a:r>
              <a:rPr lang="sv-SE" dirty="0"/>
              <a:t>Portfolio (D)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360BBE0-2986-ED88-6DB9-DEB71BC97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907177"/>
            <a:ext cx="7729728" cy="4284617"/>
          </a:xfrm>
        </p:spPr>
        <p:txBody>
          <a:bodyPr>
            <a:normAutofit lnSpcReduction="10000"/>
          </a:bodyPr>
          <a:lstStyle/>
          <a:p>
            <a:pPr marL="342900" indent="-342900">
              <a:buAutoNum type="arabicPeriod"/>
            </a:pPr>
            <a:r>
              <a:rPr lang="sv-SE" dirty="0"/>
              <a:t>Likheter och skillnader med svensk skola: skolsystem, skolkultur och syn på lärande och utbildning. </a:t>
            </a:r>
          </a:p>
          <a:p>
            <a:pPr marL="342900" indent="-342900">
              <a:buAutoNum type="arabicPeriod"/>
            </a:pPr>
            <a:r>
              <a:rPr lang="sv-SE" dirty="0"/>
              <a:t>Interaktion med skolpersonal, elever och vårdnadshavare: professionellt förhållningssätt. </a:t>
            </a:r>
          </a:p>
          <a:p>
            <a:pPr marL="342900" indent="-342900">
              <a:buAutoNum type="arabicPeriod"/>
            </a:pPr>
            <a:r>
              <a:rPr lang="sv-SE" dirty="0"/>
              <a:t>Planera och organisera undervisning: diskuteramed stöd av handledaren hur undervisning kan planeras, genomföras och utvärderas utifrån läroplanen. Sätt detta i relation till didaktiska teorier. T.ex. lektionsstruktur,  arbetsmaterial…</a:t>
            </a:r>
          </a:p>
          <a:p>
            <a:pPr marL="342900" indent="-342900">
              <a:buAutoNum type="arabicPeriod"/>
            </a:pPr>
            <a:r>
              <a:rPr lang="sv-SE" dirty="0"/>
              <a:t>Studera, analysera och diskutera bedömning: skolpolicy, prov o.s.v. </a:t>
            </a:r>
          </a:p>
          <a:p>
            <a:pPr marL="342900" indent="-342900">
              <a:buAutoNum type="arabicPeriod"/>
            </a:pPr>
            <a:r>
              <a:rPr lang="sv-SE" dirty="0"/>
              <a:t>Reflektera kring lärares professionella utveckling: feedback, självvärdering o.s.v.</a:t>
            </a:r>
          </a:p>
          <a:p>
            <a:pPr marL="0" indent="0">
              <a:buNone/>
            </a:pPr>
            <a:r>
              <a:rPr lang="sv-SE" dirty="0"/>
              <a:t> </a:t>
            </a:r>
          </a:p>
          <a:p>
            <a:pPr marL="0" indent="0">
              <a:buNone/>
            </a:pPr>
            <a:r>
              <a:rPr lang="sv-SE" dirty="0"/>
              <a:t>Inlämning via Lisam (se mapp).</a:t>
            </a:r>
          </a:p>
          <a:p>
            <a:pPr marL="0" indent="0">
              <a:buNone/>
            </a:pPr>
            <a:r>
              <a:rPr lang="sv-SE" dirty="0"/>
              <a:t>(Mer information finns på Lisam.)</a:t>
            </a:r>
          </a:p>
          <a:p>
            <a:pPr marL="342900" indent="-342900">
              <a:buAutoNum type="arabicPeriod"/>
            </a:pPr>
            <a:endParaRPr lang="sv-SE" dirty="0"/>
          </a:p>
          <a:p>
            <a:pPr marL="342900" indent="-342900">
              <a:buAutoNum type="arabicPeriod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68143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6981EB7-5411-0207-BDEA-E5FA5B4E8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1500"/>
              <a:t>Exempel omdömesformulär </a:t>
            </a:r>
          </a:p>
        </p:txBody>
      </p:sp>
      <p:pic>
        <p:nvPicPr>
          <p:cNvPr id="5" name="Platshållare för innehåll 4" descr="En bild som visar text, skärmbild, Teckensnitt, nummer&#10;&#10;Automatiskt genererad beskrivning">
            <a:extLst>
              <a:ext uri="{FF2B5EF4-FFF2-40B4-BE49-F238E27FC236}">
                <a16:creationId xmlns:a16="http://schemas.microsoft.com/office/drawing/2014/main" id="{A1AF7BBE-FC50-21A7-0947-17CC654903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94376" y="1511713"/>
            <a:ext cx="6257544" cy="351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680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ABC09B-9C09-EBE2-99A7-B7368DD48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Detta gäller för VFU i Sverige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31CDCA3-D0E2-79BE-B712-4D52D5603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468227"/>
            <a:ext cx="7729728" cy="38019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dirty="0"/>
              <a:t>Kursintroduktion: 16/1 kl. 13:15-15:00.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b="1" dirty="0"/>
              <a:t>Helhetsansvar</a:t>
            </a:r>
          </a:p>
          <a:p>
            <a:r>
              <a:rPr lang="sv-SE" dirty="0"/>
              <a:t>Ansvara för undervisningen av större arbetsområden.</a:t>
            </a:r>
          </a:p>
          <a:p>
            <a:r>
              <a:rPr lang="sv-SE" dirty="0"/>
              <a:t>Självständigt och i samråd planera och genomföra undervisning. </a:t>
            </a:r>
          </a:p>
          <a:p>
            <a:r>
              <a:rPr lang="sv-SE" dirty="0"/>
              <a:t>Konstruera och genomföra bedömning och återkoppla denna till eleverna.</a:t>
            </a:r>
          </a:p>
          <a:p>
            <a:r>
              <a:rPr lang="sv-SE" dirty="0"/>
              <a:t>Utvärdera undervisning och bedömning. </a:t>
            </a:r>
          </a:p>
          <a:p>
            <a:r>
              <a:rPr lang="sv-SE" dirty="0"/>
              <a:t>Riktmärke: 80% av handledarens undervisning (se bilaga 1 i studiehandledningen – disponering av tid.</a:t>
            </a:r>
          </a:p>
          <a:p>
            <a:r>
              <a:rPr lang="sv-SE" dirty="0"/>
              <a:t>Vara ensam i klassrummet. </a:t>
            </a:r>
          </a:p>
        </p:txBody>
      </p:sp>
    </p:spTree>
    <p:extLst>
      <p:ext uri="{BB962C8B-B14F-4D97-AF65-F5344CB8AC3E}">
        <p14:creationId xmlns:p14="http://schemas.microsoft.com/office/powerpoint/2010/main" val="230336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Bildobjekt 7" descr="En bild som visar text, skärmbild, Teckensnitt, nummer&#10;&#10;Automatiskt genererad beskrivning">
            <a:extLst>
              <a:ext uri="{FF2B5EF4-FFF2-40B4-BE49-F238E27FC236}">
                <a16:creationId xmlns:a16="http://schemas.microsoft.com/office/drawing/2014/main" id="{9E813382-3AE5-988F-A871-C9831B7662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7"/>
          <a:stretch/>
        </p:blipFill>
        <p:spPr>
          <a:xfrm>
            <a:off x="4654298" y="0"/>
            <a:ext cx="7537702" cy="421270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7E60998-2934-4427-6707-3C89A70E6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sv-SE">
                <a:solidFill>
                  <a:schemeClr val="bg1"/>
                </a:solidFill>
              </a:rPr>
              <a:t>Examination VFU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CEA4D82-2EDF-059B-4682-DAE780B5D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sv-SE" sz="1700" dirty="0">
                <a:solidFill>
                  <a:schemeClr val="bg1"/>
                </a:solidFill>
              </a:rPr>
              <a:t>Omdömesformulär – uppvisande av tillämpade didaktiska och sociala lärarförmågor (se omdömesformulär och känneteckenstabell).</a:t>
            </a:r>
          </a:p>
          <a:p>
            <a:pPr>
              <a:lnSpc>
                <a:spcPct val="90000"/>
              </a:lnSpc>
            </a:pPr>
            <a:r>
              <a:rPr lang="sv-SE" sz="1700" dirty="0">
                <a:solidFill>
                  <a:schemeClr val="bg1"/>
                </a:solidFill>
              </a:rPr>
              <a:t>Tre tillfällen – ordinarie VFU och två omexaminationstillfällen. </a:t>
            </a:r>
          </a:p>
          <a:p>
            <a:pPr>
              <a:lnSpc>
                <a:spcPct val="90000"/>
              </a:lnSpc>
            </a:pPr>
            <a:r>
              <a:rPr lang="sv-SE" sz="1700" dirty="0">
                <a:solidFill>
                  <a:schemeClr val="bg1"/>
                </a:solidFill>
              </a:rPr>
              <a:t>Levande dokument.</a:t>
            </a:r>
          </a:p>
          <a:p>
            <a:pPr>
              <a:lnSpc>
                <a:spcPct val="90000"/>
              </a:lnSpc>
            </a:pPr>
            <a:r>
              <a:rPr lang="sv-SE" sz="1700" dirty="0">
                <a:solidFill>
                  <a:schemeClr val="bg1"/>
                </a:solidFill>
              </a:rPr>
              <a:t>Öva och pröva.</a:t>
            </a:r>
          </a:p>
          <a:p>
            <a:pPr>
              <a:lnSpc>
                <a:spcPct val="90000"/>
              </a:lnSpc>
            </a:pPr>
            <a:r>
              <a:rPr lang="sv-SE" sz="1700" dirty="0">
                <a:solidFill>
                  <a:schemeClr val="bg1"/>
                </a:solidFill>
              </a:rPr>
              <a:t>Kryssas i av handledaren.</a:t>
            </a:r>
          </a:p>
          <a:p>
            <a:pPr>
              <a:lnSpc>
                <a:spcPct val="90000"/>
              </a:lnSpc>
            </a:pPr>
            <a:r>
              <a:rPr lang="sv-SE" sz="1700" dirty="0">
                <a:solidFill>
                  <a:schemeClr val="bg1"/>
                </a:solidFill>
              </a:rPr>
              <a:t>Diskuteras med studenten.</a:t>
            </a:r>
          </a:p>
          <a:p>
            <a:pPr>
              <a:lnSpc>
                <a:spcPct val="90000"/>
              </a:lnSpc>
            </a:pPr>
            <a:r>
              <a:rPr lang="sv-SE" sz="1700" dirty="0">
                <a:solidFill>
                  <a:schemeClr val="bg1"/>
                </a:solidFill>
              </a:rPr>
              <a:t>Handledaren mejlar till Camilla. </a:t>
            </a:r>
          </a:p>
          <a:p>
            <a:pPr marL="0" indent="0">
              <a:lnSpc>
                <a:spcPct val="90000"/>
              </a:lnSpc>
              <a:buNone/>
            </a:pPr>
            <a:endParaRPr lang="sv-SE" sz="1700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sv-SE" sz="1700" dirty="0">
                <a:solidFill>
                  <a:schemeClr val="bg1"/>
                </a:solidFill>
              </a:rPr>
              <a:t>(Se Lisam.)</a:t>
            </a:r>
          </a:p>
        </p:txBody>
      </p:sp>
      <p:pic>
        <p:nvPicPr>
          <p:cNvPr id="6" name="Bildobjekt 5" descr="En bild som visar text, skärmbild, Teckensnitt, nummer&#10;&#10;Automatiskt genererad beskrivning">
            <a:extLst>
              <a:ext uri="{FF2B5EF4-FFF2-40B4-BE49-F238E27FC236}">
                <a16:creationId xmlns:a16="http://schemas.microsoft.com/office/drawing/2014/main" id="{13116F20-2492-5BFB-12E1-92CDE959C7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2" b="11332"/>
          <a:stretch/>
        </p:blipFill>
        <p:spPr>
          <a:xfrm>
            <a:off x="4641464" y="4212704"/>
            <a:ext cx="3776472" cy="2645284"/>
          </a:xfrm>
          <a:prstGeom prst="rect">
            <a:avLst/>
          </a:prstGeom>
        </p:spPr>
      </p:pic>
      <p:pic>
        <p:nvPicPr>
          <p:cNvPr id="12" name="Bildobjekt 11" descr="En bild som visar text, skärmbild, Teckensnitt, nummer&#10;&#10;Automatiskt genererad beskrivning">
            <a:extLst>
              <a:ext uri="{FF2B5EF4-FFF2-40B4-BE49-F238E27FC236}">
                <a16:creationId xmlns:a16="http://schemas.microsoft.com/office/drawing/2014/main" id="{83585DBC-E956-7A42-F9BE-4057102348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5104" y="4212705"/>
            <a:ext cx="3786895" cy="264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679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5D3403-9D2D-28BE-E651-070D74AAE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VFU-besök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BE8FDD2-7B1F-EFCA-FE06-025F454B0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 mitten av VFU-perioden.</a:t>
            </a:r>
          </a:p>
          <a:p>
            <a:r>
              <a:rPr lang="sv-SE" dirty="0"/>
              <a:t>Formativt syfte.</a:t>
            </a:r>
          </a:p>
          <a:p>
            <a:r>
              <a:rPr lang="sv-SE" dirty="0"/>
              <a:t>Stöd för både student och handledare. </a:t>
            </a:r>
          </a:p>
          <a:p>
            <a:r>
              <a:rPr lang="sv-SE" dirty="0"/>
              <a:t>Campusrepresentant kontaktar för att boka tid. Studenten arrangerar besöket i samråd med handledare.</a:t>
            </a:r>
          </a:p>
          <a:p>
            <a:r>
              <a:rPr lang="sv-SE" dirty="0"/>
              <a:t>Utförlig planering för arbetsområdet och den specifika lektionen skickas till campusrepresentanten en vecka innan besöket. </a:t>
            </a:r>
          </a:p>
        </p:txBody>
      </p:sp>
    </p:spTree>
    <p:extLst>
      <p:ext uri="{BB962C8B-B14F-4D97-AF65-F5344CB8AC3E}">
        <p14:creationId xmlns:p14="http://schemas.microsoft.com/office/powerpoint/2010/main" val="2157675245"/>
      </p:ext>
    </p:extLst>
  </p:cSld>
  <p:clrMapOvr>
    <a:masterClrMapping/>
  </p:clrMapOvr>
</p:sld>
</file>

<file path=ppt/theme/theme1.xml><?xml version="1.0" encoding="utf-8"?>
<a:theme xmlns:a="http://schemas.openxmlformats.org/drawingml/2006/main" name="Paket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DD771464C7A24469CAB09FA7A0E9EC2" ma:contentTypeVersion="5" ma:contentTypeDescription="Skapa ett nytt dokument." ma:contentTypeScope="" ma:versionID="ec3620bf9654b6e0b46510d45d65f199">
  <xsd:schema xmlns:xsd="http://www.w3.org/2001/XMLSchema" xmlns:xs="http://www.w3.org/2001/XMLSchema" xmlns:p="http://schemas.microsoft.com/office/2006/metadata/properties" xmlns:ns2="f1314b5a-f3ae-485c-8009-6579721b25a1" xmlns:ns3="d67255a0-cd45-451b-b87a-8e7ee06b686a" targetNamespace="http://schemas.microsoft.com/office/2006/metadata/properties" ma:root="true" ma:fieldsID="a59f35237e8f12437314609d9925428f" ns2:_="" ns3:_="">
    <xsd:import namespace="f1314b5a-f3ae-485c-8009-6579721b25a1"/>
    <xsd:import namespace="d67255a0-cd45-451b-b87a-8e7ee06b686a"/>
    <xsd:element name="properties">
      <xsd:complexType>
        <xsd:sequence>
          <xsd:element name="documentManagement">
            <xsd:complexType>
              <xsd:all>
                <xsd:element ref="ns2:_lisam_Description" minOccurs="0"/>
                <xsd:element ref="ns3:_lisam_PublishedVersion" minOccurs="0"/>
                <xsd:element ref="ns3:MediaServiceMetadata" minOccurs="0"/>
                <xsd:element ref="ns3:MediaServiceFastMetadata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314b5a-f3ae-485c-8009-6579721b25a1" elementFormDefault="qualified">
    <xsd:import namespace="http://schemas.microsoft.com/office/2006/documentManagement/types"/>
    <xsd:import namespace="http://schemas.microsoft.com/office/infopath/2007/PartnerControls"/>
    <xsd:element name="_lisam_Description" ma:index="8" nillable="true" ma:displayName="Beskrivning" ma:internalName="_lisam_Descrip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7255a0-cd45-451b-b87a-8e7ee06b686a" elementFormDefault="qualified">
    <xsd:import namespace="http://schemas.microsoft.com/office/2006/documentManagement/types"/>
    <xsd:import namespace="http://schemas.microsoft.com/office/infopath/2007/PartnerControls"/>
    <xsd:element name="_lisam_PublishedVersion" ma:index="9" nillable="true" ma:displayName="Published Version" ma:internalName="_lisam_PublishedVersion">
      <xsd:simpleType>
        <xsd:restriction base="dms:Text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lisam_Description xmlns="f1314b5a-f3ae-485c-8009-6579721b25a1" xsi:nil="true"/>
    <_lisam_PublishedVersion xmlns="d67255a0-cd45-451b-b87a-8e7ee06b686a" xsi:nil="true"/>
  </documentManagement>
</p:properties>
</file>

<file path=customXml/itemProps1.xml><?xml version="1.0" encoding="utf-8"?>
<ds:datastoreItem xmlns:ds="http://schemas.openxmlformats.org/officeDocument/2006/customXml" ds:itemID="{284D2397-1D08-4580-B679-0E57A2226686}"/>
</file>

<file path=customXml/itemProps2.xml><?xml version="1.0" encoding="utf-8"?>
<ds:datastoreItem xmlns:ds="http://schemas.openxmlformats.org/officeDocument/2006/customXml" ds:itemID="{63A3C03B-1D07-480A-84B3-FCBCF7E3F791}"/>
</file>

<file path=customXml/itemProps3.xml><?xml version="1.0" encoding="utf-8"?>
<ds:datastoreItem xmlns:ds="http://schemas.openxmlformats.org/officeDocument/2006/customXml" ds:itemID="{ABF01DB4-ADAC-4752-A076-F7D7096A6278}"/>
</file>

<file path=docProps/app.xml><?xml version="1.0" encoding="utf-8"?>
<Properties xmlns="http://schemas.openxmlformats.org/officeDocument/2006/extended-properties" xmlns:vt="http://schemas.openxmlformats.org/officeDocument/2006/docPropsVTypes">
  <Template>Paket</Template>
  <TotalTime>135</TotalTime>
  <Words>1156</Words>
  <Application>Microsoft Macintosh PowerPoint</Application>
  <PresentationFormat>Bredbild</PresentationFormat>
  <Paragraphs>134</Paragraphs>
  <Slides>13</Slides>
  <Notes>10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9" baseType="lpstr">
      <vt:lpstr>Arial</vt:lpstr>
      <vt:lpstr>ArialMT</vt:lpstr>
      <vt:lpstr>Calibri</vt:lpstr>
      <vt:lpstr>Georgia</vt:lpstr>
      <vt:lpstr>Gill Sans MT</vt:lpstr>
      <vt:lpstr>Paket</vt:lpstr>
      <vt:lpstr>Avslutande VFU Utlandsstudenter</vt:lpstr>
      <vt:lpstr>Medverkande i kursen</vt:lpstr>
      <vt:lpstr>Lärandemål</vt:lpstr>
      <vt:lpstr>Detta gäller för VFU utomlands</vt:lpstr>
      <vt:lpstr>Portfolio (D)</vt:lpstr>
      <vt:lpstr>Exempel omdömesformulär </vt:lpstr>
      <vt:lpstr>Detta gäller för VFU i Sverige</vt:lpstr>
      <vt:lpstr>Examination VFU</vt:lpstr>
      <vt:lpstr>VFU-besök</vt:lpstr>
      <vt:lpstr>Vfu-seminarium (OBL2) och skriftlig inlämningsuppgift (SRE2)</vt:lpstr>
      <vt:lpstr>PowerPoint-presentation</vt:lpstr>
      <vt:lpstr>Provkoder</vt:lpstr>
      <vt:lpstr>Övrigt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Avslutande VFU Utlandsstudenter</dc:title>
  <dc:creator>Caroline Appelgren</dc:creator>
  <cp:lastModifiedBy>Caroline Appelgren</cp:lastModifiedBy>
  <cp:revision>1</cp:revision>
  <dcterms:created xsi:type="dcterms:W3CDTF">2023-11-09T17:24:22Z</dcterms:created>
  <dcterms:modified xsi:type="dcterms:W3CDTF">2023-11-10T08:31:15Z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0x0101004DD771464C7A24469CAB09FA7A0E9EC2</vt:lpwstr>
  </property>
</Properties>
</file>